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8" r:id="rId3"/>
    <p:sldId id="274" r:id="rId4"/>
    <p:sldId id="263" r:id="rId5"/>
    <p:sldId id="257" r:id="rId6"/>
    <p:sldId id="271" r:id="rId7"/>
    <p:sldId id="265" r:id="rId8"/>
    <p:sldId id="275" r:id="rId9"/>
    <p:sldId id="278" r:id="rId10"/>
    <p:sldId id="259" r:id="rId11"/>
    <p:sldId id="260" r:id="rId12"/>
    <p:sldId id="270" r:id="rId13"/>
    <p:sldId id="261" r:id="rId14"/>
    <p:sldId id="273" r:id="rId15"/>
    <p:sldId id="276" r:id="rId16"/>
    <p:sldId id="277" r:id="rId17"/>
    <p:sldId id="266" r:id="rId18"/>
    <p:sldId id="262" r:id="rId19"/>
    <p:sldId id="280" r:id="rId20"/>
    <p:sldId id="264" r:id="rId21"/>
    <p:sldId id="267"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737"/>
    <a:srgbClr val="10663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4" d="100"/>
          <a:sy n="64" d="100"/>
        </p:scale>
        <p:origin x="-702" y="-9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1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99E33-6635-4D53-BB69-DF09318BB4A8}" type="datetimeFigureOut">
              <a:rPr lang="en-US" smtClean="0"/>
              <a:pPr/>
              <a:t>11/17/2009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A068B-7A98-4E0F-9459-9A33DEEB05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BA068B-7A98-4E0F-9459-9A33DEEB05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DBA068B-7A98-4E0F-9459-9A33DEEB05D9}" type="slidenum">
              <a:rPr lang="en-US" smtClean="0"/>
              <a:pPr/>
              <a:t>10</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DBA068B-7A98-4E0F-9459-9A33DEEB05D9}" type="slidenum">
              <a:rPr lang="en-US" smtClean="0"/>
              <a:pPr/>
              <a:t>18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BA068B-7A98-4E0F-9459-9A33DEEB05D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DBA068B-7A98-4E0F-9459-9A33DEEB05D9}" type="slidenum">
              <a:rPr lang="en-US" smtClean="0"/>
              <a:pPr/>
              <a:t>20</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A2777-A89F-4130-B308-73BB65955918}" type="slidenum">
              <a:rPr lang="en-US" smtClean="0"/>
              <a:pPr/>
              <a:t>‹#›</a:t>
            </a:fld>
            <a:endParaRPr lang="en-US"/>
          </a:p>
        </p:txBody>
      </p:sp>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horizontal-logo-green-text.jpg"/>
          <p:cNvPicPr>
            <a:picLocks noChangeAspect="1"/>
          </p:cNvPicPr>
          <p:nvPr userDrawn="1"/>
        </p:nvPicPr>
        <p:blipFill>
          <a:blip r:embed="rId3" cstate="print"/>
          <a:stretch>
            <a:fillRect/>
          </a:stretch>
        </p:blipFill>
        <p:spPr bwMode="auto">
          <a:xfrm>
            <a:off x="1905000" y="304901"/>
            <a:ext cx="5334000" cy="891973"/>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Slide Number Placeholder 8"/>
          <p:cNvSpPr>
            <a:spLocks noGrp="1"/>
          </p:cNvSpPr>
          <p:nvPr>
            <p:ph type="sldNum" sz="quarter" idx="11"/>
          </p:nvPr>
        </p:nvSpPr>
        <p:spPr/>
        <p:txBody>
          <a:bodyPr/>
          <a:lstStyle/>
          <a:p>
            <a:fld id="{26CA2777-A89F-4130-B308-73BB6595591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lvl1pPr>
              <a:defRPr>
                <a:solidFill>
                  <a:srgbClr val="106636"/>
                </a:solidFill>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9075"/>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425" y="1114424"/>
            <a:ext cx="8410575" cy="5011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7064"/>
            <a:ext cx="5334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fld id="{26CA2777-A89F-4130-B308-73BB65955918}" type="slidenum">
              <a:rPr lang="en-US" smtClean="0"/>
              <a:pPr/>
              <a:t>‹#›</a:t>
            </a:fld>
            <a:endParaRPr lang="en-US" dirty="0"/>
          </a:p>
        </p:txBody>
      </p:sp>
      <p:pic>
        <p:nvPicPr>
          <p:cNvPr id="7" name="Picture 9" descr="horizontal-logo-green-text.jpg"/>
          <p:cNvPicPr>
            <a:picLocks noChangeAspect="1"/>
          </p:cNvPicPr>
          <p:nvPr userDrawn="1"/>
        </p:nvPicPr>
        <p:blipFill>
          <a:blip r:embed="rId6"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2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chemchairs.uoregon.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matse.illinois.edu/gender/index.htm" TargetMode="External"/><Relationship Id="rId4" Type="http://schemas.openxmlformats.org/officeDocument/2006/relationships/hyperlink" Target="http://www.aps.org/programs/women/workshops/gender-equ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implicit.harvard.edu/implic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oregon.edu/~coa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200400"/>
            <a:ext cx="6400800" cy="3429000"/>
          </a:xfrm>
        </p:spPr>
        <p:txBody>
          <a:bodyPr>
            <a:normAutofit/>
          </a:bodyPr>
          <a:lstStyle/>
          <a:p>
            <a:r>
              <a:rPr lang="en-US" dirty="0" smtClean="0"/>
              <a:t>Linda G. Blevins, Ph.D.</a:t>
            </a:r>
          </a:p>
          <a:p>
            <a:r>
              <a:rPr lang="en-US" sz="2000" dirty="0" smtClean="0"/>
              <a:t>Office of the Deputy Director for Science Programs</a:t>
            </a:r>
          </a:p>
          <a:p>
            <a:endParaRPr lang="en-US" sz="2000" dirty="0" smtClean="0"/>
          </a:p>
          <a:p>
            <a:r>
              <a:rPr lang="en-US" sz="2000" dirty="0" smtClean="0"/>
              <a:t>Women in Science and Engineering Workshop</a:t>
            </a:r>
          </a:p>
          <a:p>
            <a:r>
              <a:rPr lang="en-US" sz="2000" dirty="0" smtClean="0"/>
              <a:t>November 16, 2009</a:t>
            </a:r>
          </a:p>
          <a:p>
            <a:r>
              <a:rPr lang="en-US" sz="2000" dirty="0" smtClean="0"/>
              <a:t>Thomas Jefferson National Accelerator Facility</a:t>
            </a:r>
          </a:p>
          <a:p>
            <a:r>
              <a:rPr lang="en-US" sz="2000" dirty="0" smtClean="0"/>
              <a:t>Newport News, VA</a:t>
            </a:r>
          </a:p>
          <a:p>
            <a:endParaRPr lang="en-US" sz="2000" dirty="0" smtClean="0"/>
          </a:p>
          <a:p>
            <a:endParaRPr lang="en-US" sz="2000" dirty="0" smtClean="0"/>
          </a:p>
        </p:txBody>
      </p:sp>
      <p:sp>
        <p:nvSpPr>
          <p:cNvPr id="4" name="Title 3"/>
          <p:cNvSpPr>
            <a:spLocks noGrp="1"/>
          </p:cNvSpPr>
          <p:nvPr>
            <p:ph type="title"/>
          </p:nvPr>
        </p:nvSpPr>
        <p:spPr/>
        <p:txBody>
          <a:bodyPr/>
          <a:lstStyle/>
          <a:p>
            <a:r>
              <a:rPr lang="en-US" dirty="0" smtClean="0"/>
              <a:t>Gender Equity Activities in the DOE Office of Science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i="1" dirty="0" smtClean="0"/>
              <a:t>Management and Operating</a:t>
            </a:r>
            <a:r>
              <a:rPr lang="en-US" sz="1800" dirty="0" smtClean="0"/>
              <a:t> (M&amp;O) contract </a:t>
            </a:r>
          </a:p>
          <a:p>
            <a:pPr lvl="1"/>
            <a:r>
              <a:rPr lang="en-US" sz="1600" dirty="0" smtClean="0"/>
              <a:t>an agreement under which the Government contracts for the operation, maintenance, or support, on its behalf, of a Government-owned or -controlled research, development, special production, or testing establishment wholly or principally devoted to one or more major programs of the contracting Federal agency. (from the Federal Acquisition Regulation or FAR).</a:t>
            </a:r>
          </a:p>
          <a:p>
            <a:pPr lvl="1"/>
            <a:r>
              <a:rPr lang="en-US" sz="1600" dirty="0" smtClean="0"/>
              <a:t>The FAR recognizes the special nature and need for M&amp;O contracts.</a:t>
            </a:r>
          </a:p>
          <a:p>
            <a:r>
              <a:rPr lang="en-US" sz="1800" dirty="0" smtClean="0"/>
              <a:t>Under this statutory contracting model, DOE directs the subject matter areas in which the contractors are focused and the overall performance objectives to be accomplished.</a:t>
            </a:r>
          </a:p>
          <a:p>
            <a:pPr lvl="1"/>
            <a:r>
              <a:rPr lang="en-US" sz="1600" dirty="0" smtClean="0"/>
              <a:t>However, the contractors are relied upon to apply best management, scientific, and business practices in carrying out that direction.</a:t>
            </a:r>
          </a:p>
          <a:p>
            <a:r>
              <a:rPr lang="en-US" sz="1800" dirty="0" smtClean="0"/>
              <a:t>DOE is the only Federal agency that uses M&amp;O contracts.</a:t>
            </a:r>
          </a:p>
          <a:p>
            <a:r>
              <a:rPr lang="en-US" sz="1800" dirty="0" smtClean="0"/>
              <a:t>As of 2007, DOE’s M&amp;O contractors had about 100,000 employees compared to DOE’s roughly 14,000.</a:t>
            </a:r>
          </a:p>
          <a:p>
            <a:r>
              <a:rPr lang="en-US" sz="1800" dirty="0" smtClean="0"/>
              <a:t>There are 17 DOE and NNSA national labs, each owned by the Government but operated by an M&amp;O contractor.</a:t>
            </a:r>
          </a:p>
        </p:txBody>
      </p:sp>
      <p:sp>
        <p:nvSpPr>
          <p:cNvPr id="3" name="Title 2"/>
          <p:cNvSpPr>
            <a:spLocks noGrp="1"/>
          </p:cNvSpPr>
          <p:nvPr>
            <p:ph type="title"/>
          </p:nvPr>
        </p:nvSpPr>
        <p:spPr/>
        <p:txBody>
          <a:bodyPr/>
          <a:lstStyle/>
          <a:p>
            <a:r>
              <a:rPr lang="en-US" dirty="0" smtClean="0"/>
              <a:t>DOE national labs operate under M&amp;O contracts.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10</a:t>
            </a:fld>
            <a:endParaRPr lang="en-US"/>
          </a:p>
        </p:txBody>
      </p:sp>
      <p:sp>
        <p:nvSpPr>
          <p:cNvPr id="5" name="Footer Placeholder 4"/>
          <p:cNvSpPr>
            <a:spLocks noGrp="1"/>
          </p:cNvSpPr>
          <p:nvPr>
            <p:ph type="ftr" sz="quarter" idx="12"/>
          </p:nvPr>
        </p:nvSpPr>
        <p:spPr/>
        <p:txBody>
          <a:bodyPr/>
          <a:lstStyle/>
          <a:p>
            <a:r>
              <a:rPr lang="en-US" sz="1100" dirty="0" smtClean="0"/>
              <a:t>Reference: DOE Acquisition Guide, Chapter 17.6 (October 2007), </a:t>
            </a:r>
          </a:p>
          <a:p>
            <a:r>
              <a:rPr lang="en-US" sz="1100" dirty="0" smtClean="0"/>
              <a:t>*Funding decisions are based on peer reviewed proposals.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workshops, while they have included labs, have focused largely on the academic environment.</a:t>
            </a:r>
          </a:p>
          <a:p>
            <a:r>
              <a:rPr lang="en-US" dirty="0" smtClean="0"/>
              <a:t>While both universities and labs have scientific research cultures, the labs are structurally different.</a:t>
            </a:r>
          </a:p>
          <a:p>
            <a:pPr lvl="1"/>
            <a:r>
              <a:rPr lang="en-US" dirty="0" smtClean="0"/>
              <a:t>Not organized into disciplinary units with department chairs.</a:t>
            </a:r>
          </a:p>
          <a:p>
            <a:pPr lvl="2"/>
            <a:r>
              <a:rPr lang="en-US" dirty="0" smtClean="0"/>
              <a:t>Groups, divisions, directorates, branches, etc…with various disciplines represented among 10s to 100s of scientists.</a:t>
            </a:r>
          </a:p>
          <a:p>
            <a:pPr lvl="2"/>
            <a:r>
              <a:rPr lang="en-US" dirty="0" smtClean="0"/>
              <a:t>There is no rank- and scope-equivalent chair with oversight for a scientific discipline.</a:t>
            </a:r>
          </a:p>
          <a:p>
            <a:pPr lvl="1"/>
            <a:r>
              <a:rPr lang="en-US" dirty="0" smtClean="0"/>
              <a:t>Promotion and advancement processes do not necessarily or uniformly map onto academic tenure.</a:t>
            </a:r>
          </a:p>
          <a:p>
            <a:r>
              <a:rPr lang="en-US" dirty="0" smtClean="0"/>
              <a:t>No single model applies for all national laboratories.</a:t>
            </a:r>
            <a:endParaRPr lang="en-US" dirty="0"/>
          </a:p>
          <a:p>
            <a:r>
              <a:rPr lang="en-US" dirty="0" smtClean="0"/>
              <a:t>In recent years, a resource “toolkit” for gender equity has evolved for the academic community.</a:t>
            </a:r>
          </a:p>
          <a:p>
            <a:pPr lvl="1"/>
            <a:r>
              <a:rPr lang="en-US" dirty="0" smtClean="0"/>
              <a:t>Tenure plays an important role.</a:t>
            </a:r>
          </a:p>
          <a:p>
            <a:r>
              <a:rPr lang="en-US" dirty="0" smtClean="0"/>
              <a:t>There is no analogous toolkit for labs.</a:t>
            </a:r>
          </a:p>
        </p:txBody>
      </p:sp>
      <p:sp>
        <p:nvSpPr>
          <p:cNvPr id="3" name="Title 2"/>
          <p:cNvSpPr>
            <a:spLocks noGrp="1"/>
          </p:cNvSpPr>
          <p:nvPr>
            <p:ph type="title"/>
          </p:nvPr>
        </p:nvSpPr>
        <p:spPr/>
        <p:txBody>
          <a:bodyPr/>
          <a:lstStyle/>
          <a:p>
            <a:r>
              <a:rPr lang="en-US" dirty="0" smtClean="0"/>
              <a:t>The labs are, in some ways, different.</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11</a:t>
            </a:fld>
            <a:endParaRPr lang="en-US"/>
          </a:p>
        </p:txBody>
      </p:sp>
      <p:sp>
        <p:nvSpPr>
          <p:cNvPr id="5" name="Footer Placeholder 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114424"/>
            <a:ext cx="7800975" cy="5011739"/>
          </a:xfrm>
        </p:spPr>
        <p:txBody>
          <a:bodyPr>
            <a:normAutofit fontScale="70000" lnSpcReduction="20000"/>
          </a:bodyPr>
          <a:lstStyle/>
          <a:p>
            <a:r>
              <a:rPr lang="en-US" dirty="0" smtClean="0"/>
              <a:t>Blocks to attractiveness of lab careers</a:t>
            </a:r>
          </a:p>
          <a:p>
            <a:endParaRPr lang="en-US" dirty="0" smtClean="0"/>
          </a:p>
          <a:p>
            <a:pPr lvl="1"/>
            <a:r>
              <a:rPr lang="en-US" dirty="0" smtClean="0"/>
              <a:t>No mentoring or career development</a:t>
            </a:r>
          </a:p>
          <a:p>
            <a:pPr lvl="1"/>
            <a:r>
              <a:rPr lang="en-US" dirty="0" smtClean="0"/>
              <a:t>Lack of ability to handle dual-career couple issues</a:t>
            </a:r>
          </a:p>
          <a:p>
            <a:pPr lvl="1"/>
            <a:r>
              <a:rPr lang="en-US" dirty="0" smtClean="0"/>
              <a:t>Inadequate attention to child care</a:t>
            </a:r>
          </a:p>
          <a:p>
            <a:pPr lvl="1"/>
            <a:r>
              <a:rPr lang="en-US" dirty="0" smtClean="0"/>
              <a:t>No time and workplace flexibility</a:t>
            </a:r>
          </a:p>
          <a:p>
            <a:pPr lvl="1"/>
            <a:r>
              <a:rPr lang="en-US" dirty="0" smtClean="0"/>
              <a:t>Lack of transparency (secrecy about how things work)</a:t>
            </a:r>
          </a:p>
          <a:p>
            <a:pPr lvl="1"/>
            <a:r>
              <a:rPr lang="en-US" dirty="0" smtClean="0"/>
              <a:t>Unwelcoming environments</a:t>
            </a:r>
          </a:p>
          <a:p>
            <a:pPr lvl="1"/>
            <a:r>
              <a:rPr lang="en-US" dirty="0" smtClean="0"/>
              <a:t>Funding Issues</a:t>
            </a:r>
          </a:p>
          <a:p>
            <a:pPr lvl="1"/>
            <a:r>
              <a:rPr lang="en-US" dirty="0" smtClean="0"/>
              <a:t>Lack of mentoring (“Women tend to flounder their first couple years at the Lab”)</a:t>
            </a:r>
          </a:p>
          <a:p>
            <a:pPr lvl="1"/>
            <a:r>
              <a:rPr lang="en-US" dirty="0" smtClean="0"/>
              <a:t>It seems to take luck to fall into the “right” place early</a:t>
            </a:r>
          </a:p>
          <a:p>
            <a:pPr lvl="1"/>
            <a:r>
              <a:rPr lang="en-US" dirty="0" smtClean="0"/>
              <a:t>Mentality that you don’t grow, that you are what you were when hired</a:t>
            </a:r>
          </a:p>
          <a:p>
            <a:pPr lvl="1"/>
            <a:r>
              <a:rPr lang="en-US" dirty="0" smtClean="0"/>
              <a:t>Difficulty of gaining individual recognition in a team environment</a:t>
            </a:r>
          </a:p>
          <a:p>
            <a:pPr lvl="1"/>
            <a:r>
              <a:rPr lang="en-US" dirty="0" smtClean="0"/>
              <a:t>Managers’ skills are poor or the wrong people become managers</a:t>
            </a:r>
          </a:p>
          <a:p>
            <a:pPr lvl="1"/>
            <a:r>
              <a:rPr lang="en-US" dirty="0" smtClean="0"/>
              <a:t>Leaders not encouraging advancement of women and minorities</a:t>
            </a:r>
          </a:p>
          <a:p>
            <a:pPr lvl="1"/>
            <a:r>
              <a:rPr lang="en-US" dirty="0" smtClean="0"/>
              <a:t>Negative perception of Laboratories, lack of understanding of science</a:t>
            </a:r>
          </a:p>
          <a:p>
            <a:pPr lvl="1"/>
            <a:r>
              <a:rPr lang="en-US" dirty="0" smtClean="0"/>
              <a:t>Need for visible female role models and a critical mass</a:t>
            </a:r>
          </a:p>
          <a:p>
            <a:pPr lvl="1"/>
            <a:r>
              <a:rPr lang="en-US" dirty="0" smtClean="0"/>
              <a:t>Maternity leave policies vary from one Lab to another</a:t>
            </a:r>
          </a:p>
          <a:p>
            <a:pPr lvl="1"/>
            <a:r>
              <a:rPr lang="en-US" dirty="0" smtClean="0"/>
              <a:t>Restrictive policies regarding foreign nationals as staff, students, or </a:t>
            </a:r>
            <a:r>
              <a:rPr lang="en-US" dirty="0" err="1" smtClean="0"/>
              <a:t>postdocs</a:t>
            </a:r>
            <a:endParaRPr lang="en-US" dirty="0" smtClean="0"/>
          </a:p>
          <a:p>
            <a:pPr lvl="1"/>
            <a:r>
              <a:rPr lang="en-US" dirty="0" smtClean="0"/>
              <a:t>Can’t maintain visibility when doing classified work</a:t>
            </a:r>
          </a:p>
          <a:p>
            <a:pPr lvl="1"/>
            <a:endParaRPr lang="en-US" dirty="0" smtClean="0"/>
          </a:p>
        </p:txBody>
      </p:sp>
      <p:sp>
        <p:nvSpPr>
          <p:cNvPr id="3" name="Title 2"/>
          <p:cNvSpPr>
            <a:spLocks noGrp="1"/>
          </p:cNvSpPr>
          <p:nvPr>
            <p:ph type="title"/>
          </p:nvPr>
        </p:nvSpPr>
        <p:spPr/>
        <p:txBody>
          <a:bodyPr/>
          <a:lstStyle/>
          <a:p>
            <a:pPr algn="l"/>
            <a:r>
              <a:rPr lang="en-US" dirty="0" smtClean="0"/>
              <a:t>       The labs are, in some ways, the same.</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12</a:t>
            </a:fld>
            <a:endParaRPr lang="en-US"/>
          </a:p>
        </p:txBody>
      </p:sp>
      <p:sp>
        <p:nvSpPr>
          <p:cNvPr id="5" name="Footer Placeholder 4"/>
          <p:cNvSpPr>
            <a:spLocks noGrp="1"/>
          </p:cNvSpPr>
          <p:nvPr>
            <p:ph type="ftr" sz="quarter" idx="12"/>
          </p:nvPr>
        </p:nvSpPr>
        <p:spPr/>
        <p:txBody>
          <a:bodyPr/>
          <a:lstStyle/>
          <a:p>
            <a:r>
              <a:rPr lang="en-US" sz="900" dirty="0" smtClean="0"/>
              <a:t>New Directions:  Women of Influence in the National Laboratories, UCRL-AR-210776, 2004</a:t>
            </a:r>
          </a:p>
          <a:p>
            <a:r>
              <a:rPr lang="en-US" sz="900" dirty="0" smtClean="0"/>
              <a:t>Framing the Model  Workplace, UCRL-AR-150205, Tri-Laboratory Technical Women’s Forum, 2002</a:t>
            </a:r>
            <a:endParaRPr lang="en-US" sz="900" dirty="0"/>
          </a:p>
        </p:txBody>
      </p:sp>
      <p:pic>
        <p:nvPicPr>
          <p:cNvPr id="6" name="Picture 5" descr="LWF2004-Proceedings.Cover Page.jpg"/>
          <p:cNvPicPr>
            <a:picLocks noChangeAspect="1"/>
          </p:cNvPicPr>
          <p:nvPr/>
        </p:nvPicPr>
        <p:blipFill>
          <a:blip r:embed="rId3" cstate="print"/>
          <a:stretch>
            <a:fillRect/>
          </a:stretch>
        </p:blipFill>
        <p:spPr>
          <a:xfrm rot="445610">
            <a:off x="6658610" y="135335"/>
            <a:ext cx="2286000" cy="295835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066800"/>
            <a:ext cx="8410575" cy="5011739"/>
          </a:xfrm>
        </p:spPr>
        <p:txBody>
          <a:bodyPr>
            <a:noAutofit/>
          </a:bodyPr>
          <a:lstStyle/>
          <a:p>
            <a:r>
              <a:rPr lang="en-US" sz="1400" dirty="0" smtClean="0"/>
              <a:t>BNL representatives attended chemistry and physics gender equity workshops.</a:t>
            </a:r>
          </a:p>
          <a:p>
            <a:r>
              <a:rPr lang="en-US" sz="1400" dirty="0" smtClean="0"/>
              <a:t>In 2007, they formed the BNL Family Friendly Policy Committee.</a:t>
            </a:r>
          </a:p>
          <a:p>
            <a:r>
              <a:rPr lang="en-US" sz="1400" dirty="0" smtClean="0"/>
              <a:t>The committee represents a cross-section of employees and reports to the lab director.</a:t>
            </a:r>
          </a:p>
          <a:p>
            <a:r>
              <a:rPr lang="en-US" sz="1400" dirty="0" smtClean="0"/>
              <a:t>Charge:  To examine current BNL “family friendly” policies and develop recommendations for improvement.</a:t>
            </a:r>
          </a:p>
          <a:p>
            <a:r>
              <a:rPr lang="en-US" sz="1400" dirty="0" smtClean="0"/>
              <a:t>BNL already had existing  family friendly policies:</a:t>
            </a:r>
          </a:p>
          <a:p>
            <a:pPr lvl="1"/>
            <a:r>
              <a:rPr lang="en-US" sz="1400" dirty="0" smtClean="0"/>
              <a:t>adoption assistance, domestic partner benefits, scholarships for children of employees, flexible spending accounts for medical and dependent care, sick family member leave, on-site Child Development Center for babies and pre-</a:t>
            </a:r>
            <a:r>
              <a:rPr lang="en-US" sz="1400" dirty="0" err="1" smtClean="0"/>
              <a:t>schoolers</a:t>
            </a:r>
            <a:r>
              <a:rPr lang="en-US" sz="1400" dirty="0" smtClean="0"/>
              <a:t>, summer camp for employees’ children up to 14, an annual summer camp exposition, housing assistance — and more.</a:t>
            </a:r>
          </a:p>
          <a:p>
            <a:r>
              <a:rPr lang="en-US" sz="1400" dirty="0" smtClean="0"/>
              <a:t>A few examples of policies proposed to the lab director: (*implemented so far)</a:t>
            </a:r>
          </a:p>
          <a:p>
            <a:pPr lvl="1"/>
            <a:r>
              <a:rPr lang="en-US" sz="1400" dirty="0" smtClean="0"/>
              <a:t>Implement flexible work schedules*</a:t>
            </a:r>
          </a:p>
          <a:p>
            <a:pPr lvl="1"/>
            <a:r>
              <a:rPr lang="en-US" sz="1400" dirty="0" smtClean="0"/>
              <a:t>Extend summer camp hours *</a:t>
            </a:r>
          </a:p>
          <a:p>
            <a:pPr lvl="1"/>
            <a:r>
              <a:rPr lang="en-US" sz="1400" dirty="0" smtClean="0"/>
              <a:t>Enlarge the Child Development Center</a:t>
            </a:r>
          </a:p>
          <a:p>
            <a:pPr lvl="1"/>
            <a:r>
              <a:rPr lang="en-US" sz="1400" dirty="0" smtClean="0"/>
              <a:t>Formulate a “Children at Work” policy</a:t>
            </a:r>
          </a:p>
          <a:p>
            <a:pPr lvl="1"/>
            <a:r>
              <a:rPr lang="en-US" sz="1400" dirty="0" smtClean="0"/>
              <a:t>Provide additional paid leave after childbirth or adoption</a:t>
            </a:r>
          </a:p>
          <a:p>
            <a:pPr lvl="1"/>
            <a:r>
              <a:rPr lang="en-US" sz="1400" dirty="0" smtClean="0"/>
              <a:t>Extend sick family member leave from 8 hours to 40 hours per year*</a:t>
            </a:r>
          </a:p>
          <a:p>
            <a:pPr lvl="1"/>
            <a:r>
              <a:rPr lang="en-US" sz="1400" dirty="0" smtClean="0"/>
              <a:t>Extend further benefits for domestic partners*</a:t>
            </a:r>
          </a:p>
          <a:p>
            <a:pPr lvl="1"/>
            <a:r>
              <a:rPr lang="en-US" sz="1400" dirty="0" smtClean="0"/>
              <a:t>Increase financial assistance for adopting a child*</a:t>
            </a:r>
          </a:p>
          <a:p>
            <a:r>
              <a:rPr lang="en-US" sz="1400" dirty="0" smtClean="0"/>
              <a:t>The Family Friendly Policy Committee is now a standing committee.</a:t>
            </a:r>
          </a:p>
          <a:p>
            <a:endParaRPr lang="en-US" sz="1400" dirty="0"/>
          </a:p>
        </p:txBody>
      </p:sp>
      <p:sp>
        <p:nvSpPr>
          <p:cNvPr id="3" name="Title 2"/>
          <p:cNvSpPr>
            <a:spLocks noGrp="1"/>
          </p:cNvSpPr>
          <p:nvPr>
            <p:ph type="title"/>
          </p:nvPr>
        </p:nvSpPr>
        <p:spPr/>
        <p:txBody>
          <a:bodyPr/>
          <a:lstStyle/>
          <a:p>
            <a:r>
              <a:rPr lang="en-US" dirty="0" smtClean="0"/>
              <a:t>Brookhaven National Laboratory  (BNL)</a:t>
            </a:r>
            <a:br>
              <a:rPr lang="en-US" dirty="0" smtClean="0"/>
            </a:br>
            <a:r>
              <a:rPr lang="en-US" dirty="0" smtClean="0"/>
              <a:t>Family Friendly Policy Committee</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13</a:t>
            </a:fld>
            <a:endParaRPr lang="en-US"/>
          </a:p>
        </p:txBody>
      </p:sp>
      <p:sp>
        <p:nvSpPr>
          <p:cNvPr id="5" name="Footer Placeholder 4"/>
          <p:cNvSpPr>
            <a:spLocks noGrp="1"/>
          </p:cNvSpPr>
          <p:nvPr>
            <p:ph type="ftr" sz="quarter" idx="12"/>
          </p:nvPr>
        </p:nvSpPr>
        <p:spPr/>
        <p:txBody>
          <a:bodyPr/>
          <a:lstStyle/>
          <a:p>
            <a:r>
              <a:rPr lang="en-US" dirty="0" smtClean="0"/>
              <a:t>The  Brookhaven Bulletin, Vol. 63 – No. 31, September 4, 2009</a:t>
            </a:r>
          </a:p>
          <a:p>
            <a:r>
              <a:rPr lang="en-US" dirty="0" smtClean="0"/>
              <a:t>http://www.bnl.gov/bnlweb/pubaf/bulletin/2009/bb090409.pdf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Congratulations to Brookhaven</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14</a:t>
            </a:fld>
            <a:endParaRPr lang="en-US"/>
          </a:p>
        </p:txBody>
      </p:sp>
      <p:sp>
        <p:nvSpPr>
          <p:cNvPr id="5" name="Footer Placeholder 4"/>
          <p:cNvSpPr>
            <a:spLocks noGrp="1"/>
          </p:cNvSpPr>
          <p:nvPr>
            <p:ph type="ftr" sz="quarter" idx="12"/>
          </p:nvPr>
        </p:nvSpPr>
        <p:spPr/>
        <p:txBody>
          <a:bodyPr/>
          <a:lstStyle/>
          <a:p>
            <a:endParaRPr lang="en-US"/>
          </a:p>
        </p:txBody>
      </p:sp>
      <p:pic>
        <p:nvPicPr>
          <p:cNvPr id="6" name="Picture 2"/>
          <p:cNvPicPr>
            <a:picLocks noChangeAspect="1" noChangeArrowheads="1"/>
          </p:cNvPicPr>
          <p:nvPr/>
        </p:nvPicPr>
        <p:blipFill>
          <a:blip r:embed="rId3" cstate="print"/>
          <a:srcRect t="7292" r="2344" b="8333"/>
          <a:stretch>
            <a:fillRect/>
          </a:stretch>
        </p:blipFill>
        <p:spPr bwMode="auto">
          <a:xfrm>
            <a:off x="0" y="905866"/>
            <a:ext cx="9067800" cy="5875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sz="3600" dirty="0" smtClean="0"/>
          </a:p>
          <a:p>
            <a:pPr>
              <a:buNone/>
            </a:pPr>
            <a:endParaRPr lang="en-US" sz="3600" dirty="0" smtClean="0"/>
          </a:p>
          <a:p>
            <a:pPr>
              <a:buNone/>
            </a:pPr>
            <a:r>
              <a:rPr lang="en-US" sz="3600" dirty="0" smtClean="0"/>
              <a:t>        		The Agency</a:t>
            </a:r>
            <a:endParaRPr lang="en-US" sz="3600"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26CA2777-A89F-4130-B308-73BB65955918}" type="slidenum">
              <a:rPr lang="en-US" smtClean="0"/>
              <a:pPr/>
              <a:t>15</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600" dirty="0" smtClean="0"/>
              <a:t>Train reviewers and grantees on diversity issues.</a:t>
            </a:r>
          </a:p>
          <a:p>
            <a:r>
              <a:rPr lang="en-US" sz="1600" dirty="0" smtClean="0"/>
              <a:t>Modify peer review processes where necessary to ensure gender equity.</a:t>
            </a:r>
          </a:p>
          <a:p>
            <a:r>
              <a:rPr lang="en-US" sz="1600" dirty="0" smtClean="0"/>
              <a:t>Foster gender equity in highly visible Federal programs such as national labs, large research centers, and prestigious awards.</a:t>
            </a:r>
          </a:p>
          <a:p>
            <a:r>
              <a:rPr lang="en-US" sz="1600" dirty="0" smtClean="0"/>
              <a:t>Set clear guidelines for program managers on building diversity and ensure that these values are incorporated in the award process.</a:t>
            </a:r>
          </a:p>
          <a:p>
            <a:r>
              <a:rPr lang="en-US" sz="1600" dirty="0" smtClean="0"/>
              <a:t>Support workshops and other activities to promote diversity and to monitor progress on gender equity. </a:t>
            </a:r>
          </a:p>
          <a:p>
            <a:r>
              <a:rPr lang="en-US" sz="1600" dirty="0" smtClean="0"/>
              <a:t>Appoint women to review panels and advisory committees.</a:t>
            </a:r>
          </a:p>
          <a:p>
            <a:r>
              <a:rPr lang="en-US" sz="1600" dirty="0" smtClean="0"/>
              <a:t>Re-tool grants for people returning after a short absence.</a:t>
            </a:r>
          </a:p>
          <a:p>
            <a:r>
              <a:rPr lang="en-US" sz="1600" dirty="0" smtClean="0"/>
              <a:t>Fund additional post-docs to keep a lab active during family leave.</a:t>
            </a:r>
          </a:p>
          <a:p>
            <a:r>
              <a:rPr lang="en-US" sz="1600" dirty="0" smtClean="0"/>
              <a:t>Encourage universities to support family leave options for grad students.</a:t>
            </a:r>
          </a:p>
          <a:p>
            <a:r>
              <a:rPr lang="en-US" sz="1600" dirty="0" smtClean="0"/>
              <a:t>Ensure that childcare needs do not prevent attendance at professional meetings.</a:t>
            </a:r>
          </a:p>
          <a:p>
            <a:r>
              <a:rPr lang="en-US" sz="1600" i="1" dirty="0" smtClean="0"/>
              <a:t>Create programs that enable early-career women to establish research programs leading to tenure and involve them as reviewers.</a:t>
            </a:r>
          </a:p>
          <a:p>
            <a:r>
              <a:rPr lang="en-US" sz="1600" i="1" dirty="0" smtClean="0"/>
              <a:t>Collect data on gender and minority status in funding support. These data should be aggregated and made publicly available.</a:t>
            </a:r>
          </a:p>
        </p:txBody>
      </p:sp>
      <p:sp>
        <p:nvSpPr>
          <p:cNvPr id="3" name="Title 2"/>
          <p:cNvSpPr>
            <a:spLocks noGrp="1"/>
          </p:cNvSpPr>
          <p:nvPr>
            <p:ph type="title"/>
          </p:nvPr>
        </p:nvSpPr>
        <p:spPr/>
        <p:txBody>
          <a:bodyPr/>
          <a:lstStyle/>
          <a:p>
            <a:r>
              <a:rPr lang="en-US" dirty="0" smtClean="0"/>
              <a:t>The workshops yielded suggested agency action items.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16</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342900" lvl="1" indent="-228600" eaLnBrk="0" hangingPunct="0">
              <a:spcAft>
                <a:spcPct val="75000"/>
              </a:spcAft>
              <a:buFont typeface="Wingdings" pitchFamily="2" charset="2"/>
              <a:buChar char="§"/>
              <a:defRPr/>
            </a:pPr>
            <a:r>
              <a:rPr lang="en-US" sz="1600" b="1" dirty="0" smtClean="0">
                <a:solidFill>
                  <a:srgbClr val="006600"/>
                </a:solidFill>
              </a:rPr>
              <a:t>Purpose: To support the development of individual research programs of outstanding scientists early in their careers and to stimulate research careers in the disciplines supported by the Office of Science.</a:t>
            </a:r>
          </a:p>
          <a:p>
            <a:pPr marL="342900" lvl="1" indent="-228600" eaLnBrk="0" hangingPunct="0">
              <a:spcAft>
                <a:spcPct val="75000"/>
              </a:spcAft>
              <a:buFont typeface="Wingdings" pitchFamily="2" charset="2"/>
              <a:buChar char="§"/>
              <a:defRPr/>
            </a:pPr>
            <a:r>
              <a:rPr lang="en-US" sz="1600" b="1" dirty="0" smtClean="0">
                <a:solidFill>
                  <a:srgbClr val="006600"/>
                </a:solidFill>
              </a:rPr>
              <a:t>Principal investigators are within 10 years of receiving a Ph.D. and are either untenured academic assistant professors on the tenure track or full-time DOE national laboratory employees.</a:t>
            </a:r>
            <a:endParaRPr lang="en-US" sz="1050" b="1" dirty="0" smtClean="0">
              <a:solidFill>
                <a:srgbClr val="006600"/>
              </a:solidFill>
            </a:endParaRPr>
          </a:p>
          <a:p>
            <a:pPr marL="342900" lvl="1" indent="-228600" eaLnBrk="0" hangingPunct="0">
              <a:spcAft>
                <a:spcPct val="75000"/>
              </a:spcAft>
              <a:buFont typeface="Wingdings" pitchFamily="2" charset="2"/>
              <a:buChar char="§"/>
              <a:defRPr/>
            </a:pPr>
            <a:r>
              <a:rPr lang="en-US" sz="1600" b="1" dirty="0" smtClean="0">
                <a:solidFill>
                  <a:srgbClr val="006600"/>
                </a:solidFill>
              </a:rPr>
              <a:t>About 65 awards expected in FY10 with $85M in Recovery Act funds.  Future annual competitions will be supported through regular research appropriations.</a:t>
            </a:r>
          </a:p>
          <a:p>
            <a:pPr marL="342900" lvl="1" indent="-228600" eaLnBrk="0" hangingPunct="0">
              <a:spcAft>
                <a:spcPct val="75000"/>
              </a:spcAft>
              <a:buFont typeface="Wingdings" pitchFamily="2" charset="2"/>
              <a:buChar char="§"/>
              <a:defRPr/>
            </a:pPr>
            <a:r>
              <a:rPr lang="en-US" sz="1600" b="1" dirty="0" smtClean="0">
                <a:solidFill>
                  <a:srgbClr val="006600"/>
                </a:solidFill>
              </a:rPr>
              <a:t>University grants are at least $150,000 per year for five years to cover summer salary and expenses; Lab awards are at least $500,000 per year for five years to cover full annual salary and expenses.</a:t>
            </a:r>
            <a:endParaRPr lang="en-US" sz="800" b="1" dirty="0" smtClean="0">
              <a:solidFill>
                <a:srgbClr val="006600"/>
              </a:solidFill>
            </a:endParaRPr>
          </a:p>
          <a:p>
            <a:pPr marL="342900" lvl="1" indent="-228600" eaLnBrk="0" hangingPunct="0">
              <a:spcAft>
                <a:spcPct val="75000"/>
              </a:spcAft>
              <a:buFont typeface="Wingdings" pitchFamily="2" charset="2"/>
              <a:buChar char="§"/>
              <a:defRPr/>
            </a:pPr>
            <a:r>
              <a:rPr lang="en-US" sz="1600" b="1" dirty="0" smtClean="0">
                <a:solidFill>
                  <a:srgbClr val="006600"/>
                </a:solidFill>
              </a:rPr>
              <a:t>Announcements posted 7/2/09; ~2200 Letters of intent  arrived by 8/3/09; ~1750 full proposals arrived 9/1/09; Announcements expected by 2/1/09.</a:t>
            </a:r>
            <a:endParaRPr lang="en-US" sz="1400" b="1" dirty="0" smtClean="0">
              <a:solidFill>
                <a:srgbClr val="006600"/>
              </a:solidFill>
            </a:endParaRPr>
          </a:p>
          <a:p>
            <a:pPr marL="342900" lvl="1" indent="-228600" eaLnBrk="0" hangingPunct="0">
              <a:spcAft>
                <a:spcPct val="75000"/>
              </a:spcAft>
              <a:buFont typeface="Wingdings" pitchFamily="2" charset="2"/>
              <a:buChar char="§"/>
              <a:defRPr/>
            </a:pPr>
            <a:r>
              <a:rPr lang="en-US" sz="1600" b="1" dirty="0" smtClean="0">
                <a:solidFill>
                  <a:srgbClr val="006600"/>
                </a:solidFill>
              </a:rPr>
              <a:t>Research will be competitively awarded based on peer review.  Review and award management will take place in the six science programs.</a:t>
            </a:r>
          </a:p>
          <a:p>
            <a:pPr marL="342900" lvl="1" indent="-228600" eaLnBrk="0" hangingPunct="0">
              <a:spcAft>
                <a:spcPct val="75000"/>
              </a:spcAft>
              <a:buFont typeface="Wingdings" pitchFamily="2" charset="2"/>
              <a:buChar char="§"/>
              <a:defRPr/>
            </a:pPr>
            <a:r>
              <a:rPr lang="en-US" sz="1600" b="1" dirty="0" smtClean="0">
                <a:solidFill>
                  <a:srgbClr val="006600"/>
                </a:solidFill>
              </a:rPr>
              <a:t>Eligibility criteria, review criteria, and program rules are common across the Office of Science.</a:t>
            </a:r>
          </a:p>
          <a:p>
            <a:pPr marL="342900" lvl="1" indent="-228600" eaLnBrk="0" hangingPunct="0">
              <a:spcAft>
                <a:spcPct val="75000"/>
              </a:spcAft>
              <a:buFont typeface="Wingdings" pitchFamily="2" charset="2"/>
              <a:buChar char="§"/>
              <a:defRPr/>
            </a:pPr>
            <a:r>
              <a:rPr lang="en-US" sz="1600" b="1" dirty="0" smtClean="0">
                <a:solidFill>
                  <a:srgbClr val="006600"/>
                </a:solidFill>
              </a:rPr>
              <a:t>Frequently Asked Questions posted on http://www.science.doe.gov/sc-2/early_career.htm</a:t>
            </a:r>
          </a:p>
        </p:txBody>
      </p:sp>
      <p:sp>
        <p:nvSpPr>
          <p:cNvPr id="3" name="Title 2"/>
          <p:cNvSpPr>
            <a:spLocks noGrp="1"/>
          </p:cNvSpPr>
          <p:nvPr>
            <p:ph type="title"/>
          </p:nvPr>
        </p:nvSpPr>
        <p:spPr/>
        <p:txBody>
          <a:bodyPr/>
          <a:lstStyle/>
          <a:p>
            <a:r>
              <a:rPr lang="en-US" dirty="0" smtClean="0"/>
              <a:t>This is the inaugural year of the Early Career Research Program.</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17</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1800" dirty="0" smtClean="0"/>
              <a:t>Portfolio Analysis and Management System:</a:t>
            </a:r>
          </a:p>
          <a:p>
            <a:r>
              <a:rPr lang="en-US" sz="1800" dirty="0" smtClean="0"/>
              <a:t>Core database with flexibility to add data manipulation modules</a:t>
            </a:r>
          </a:p>
          <a:p>
            <a:r>
              <a:rPr lang="en-US" sz="1800" dirty="0" smtClean="0"/>
              <a:t>Exchanges data with existing systems </a:t>
            </a:r>
          </a:p>
          <a:p>
            <a:r>
              <a:rPr lang="en-US" sz="1800" dirty="0" smtClean="0"/>
              <a:t>Allows direct data input from outside and inside DOE</a:t>
            </a:r>
          </a:p>
          <a:p>
            <a:pPr lvl="1">
              <a:buNone/>
            </a:pPr>
            <a:endParaRPr lang="en-US" sz="1600" dirty="0" smtClean="0"/>
          </a:p>
          <a:p>
            <a:r>
              <a:rPr lang="en-US" sz="1800" dirty="0" smtClean="0"/>
              <a:t>Proposal record</a:t>
            </a:r>
          </a:p>
          <a:p>
            <a:pPr lvl="1"/>
            <a:r>
              <a:rPr lang="en-US" sz="1600" dirty="0" smtClean="0"/>
              <a:t>Electronic proposal from a lab or university</a:t>
            </a:r>
          </a:p>
          <a:p>
            <a:pPr lvl="1"/>
            <a:r>
              <a:rPr lang="en-US" sz="1600" dirty="0" smtClean="0"/>
              <a:t>Correspondence</a:t>
            </a:r>
          </a:p>
          <a:p>
            <a:pPr lvl="1"/>
            <a:r>
              <a:rPr lang="en-US" sz="1600" dirty="0" smtClean="0"/>
              <a:t>Reviews and review information</a:t>
            </a:r>
          </a:p>
          <a:p>
            <a:pPr lvl="1"/>
            <a:r>
              <a:rPr lang="en-US" sz="1600" dirty="0" smtClean="0"/>
              <a:t>Documentation of decision</a:t>
            </a:r>
          </a:p>
          <a:p>
            <a:pPr lvl="1"/>
            <a:r>
              <a:rPr lang="en-US" sz="1600" dirty="0" smtClean="0"/>
              <a:t>Post-award management documents</a:t>
            </a:r>
          </a:p>
          <a:p>
            <a:pPr lvl="1"/>
            <a:r>
              <a:rPr lang="en-US" sz="1600" dirty="0" smtClean="0"/>
              <a:t>Various metadata</a:t>
            </a:r>
          </a:p>
          <a:p>
            <a:r>
              <a:rPr lang="en-US" sz="1800" dirty="0" smtClean="0"/>
              <a:t>People record</a:t>
            </a:r>
          </a:p>
          <a:p>
            <a:pPr lvl="1"/>
            <a:r>
              <a:rPr lang="en-US" sz="1600" dirty="0" smtClean="0"/>
              <a:t>Information about reviewers and principal investigators</a:t>
            </a:r>
          </a:p>
          <a:p>
            <a:pPr lvl="1"/>
            <a:r>
              <a:rPr lang="en-US" sz="1600" dirty="0" smtClean="0"/>
              <a:t>Contact information; optional demographics; keywords; proposal/review history</a:t>
            </a:r>
          </a:p>
        </p:txBody>
      </p:sp>
      <p:sp>
        <p:nvSpPr>
          <p:cNvPr id="3" name="Title 2"/>
          <p:cNvSpPr>
            <a:spLocks noGrp="1"/>
          </p:cNvSpPr>
          <p:nvPr>
            <p:ph type="title"/>
          </p:nvPr>
        </p:nvSpPr>
        <p:spPr/>
        <p:txBody>
          <a:bodyPr/>
          <a:lstStyle/>
          <a:p>
            <a:r>
              <a:rPr lang="en-US" dirty="0" smtClean="0"/>
              <a:t>We are working </a:t>
            </a:r>
            <a:r>
              <a:rPr lang="en-US" smtClean="0"/>
              <a:t>to obtain </a:t>
            </a:r>
            <a:r>
              <a:rPr lang="en-US" dirty="0" smtClean="0"/>
              <a:t>data.</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18</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new study suggests a stronger role for Federal agencies.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19</a:t>
            </a:fld>
            <a:endParaRPr lang="en-US"/>
          </a:p>
        </p:txBody>
      </p:sp>
      <p:sp>
        <p:nvSpPr>
          <p:cNvPr id="5" name="Footer Placeholder 4"/>
          <p:cNvSpPr>
            <a:spLocks noGrp="1"/>
          </p:cNvSpPr>
          <p:nvPr>
            <p:ph type="ftr" sz="quarter" idx="12"/>
          </p:nvPr>
        </p:nvSpPr>
        <p:spPr/>
        <p:txBody>
          <a:bodyPr/>
          <a:lstStyle/>
          <a:p>
            <a:r>
              <a:rPr lang="en-US" sz="1100" dirty="0" smtClean="0"/>
              <a:t>http://www.scienceprogress.org/2009/11/women-and-sciences/</a:t>
            </a:r>
            <a:endParaRPr lang="en-US" sz="1100" dirty="0"/>
          </a:p>
        </p:txBody>
      </p:sp>
      <p:sp>
        <p:nvSpPr>
          <p:cNvPr id="12" name="TextBox 11"/>
          <p:cNvSpPr txBox="1"/>
          <p:nvPr/>
        </p:nvSpPr>
        <p:spPr>
          <a:xfrm>
            <a:off x="4953000" y="1219200"/>
            <a:ext cx="3962400" cy="5078313"/>
          </a:xfrm>
          <a:prstGeom prst="rect">
            <a:avLst/>
          </a:prstGeom>
          <a:noFill/>
        </p:spPr>
        <p:txBody>
          <a:bodyPr wrap="square" rtlCol="0">
            <a:spAutoFit/>
          </a:bodyPr>
          <a:lstStyle/>
          <a:p>
            <a:r>
              <a:rPr lang="en-US" dirty="0" smtClean="0"/>
              <a:t>“Gender equity workshops, formalized policy statements about pipeline issues, and promises to support diversity in the science pipeline are important steps toward patching the leaks in the pipeline. Researchers at all levels will take notice if all federal granting agencies provide information, training, and materials on these issues. But they need to be followed up with tangible initiatives that actually promote diversity. Specifically, the agencies should actively model baseline family responsive policies and work toward a suite of additional offerings that help to support scholars with career-life issues throughout their academic career.”</a:t>
            </a:r>
          </a:p>
          <a:p>
            <a:endParaRPr lang="en-US" dirty="0"/>
          </a:p>
        </p:txBody>
      </p:sp>
      <p:pic>
        <p:nvPicPr>
          <p:cNvPr id="13" name="Picture 12" descr="women_and_sciences REPORT COVER.jpg"/>
          <p:cNvPicPr>
            <a:picLocks noChangeAspect="1"/>
          </p:cNvPicPr>
          <p:nvPr/>
        </p:nvPicPr>
        <p:blipFill>
          <a:blip r:embed="rId3" cstate="print"/>
          <a:stretch>
            <a:fillRect/>
          </a:stretch>
        </p:blipFill>
        <p:spPr>
          <a:xfrm rot="21418959">
            <a:off x="368482" y="796352"/>
            <a:ext cx="4343400" cy="54292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The mission of the DOE Office of Science is to deliver the scientific discoveries and major scientific tools that transform our understanding of nature and advance the energy, economic, and national security of the United States. </a:t>
            </a:r>
          </a:p>
          <a:p>
            <a:r>
              <a:rPr lang="en-US" dirty="0" smtClean="0"/>
              <a:t>The mission is accomplished by funding</a:t>
            </a:r>
          </a:p>
          <a:p>
            <a:pPr lvl="1"/>
            <a:r>
              <a:rPr lang="en-US" dirty="0" smtClean="0"/>
              <a:t>Science for Discovery</a:t>
            </a:r>
          </a:p>
          <a:p>
            <a:pPr lvl="1"/>
            <a:r>
              <a:rPr lang="en-US" dirty="0" smtClean="0"/>
              <a:t>Science for National Need</a:t>
            </a:r>
          </a:p>
          <a:p>
            <a:pPr lvl="1"/>
            <a:r>
              <a:rPr lang="en-US" dirty="0" smtClean="0"/>
              <a:t>National Scientific User Facilities</a:t>
            </a:r>
          </a:p>
          <a:p>
            <a:r>
              <a:rPr lang="en-US" dirty="0" smtClean="0"/>
              <a:t>FY10 Budget is $4.9B; supports ~25,000 people</a:t>
            </a:r>
          </a:p>
          <a:p>
            <a:r>
              <a:rPr lang="en-US" dirty="0" smtClean="0"/>
              <a:t>Seven program offices</a:t>
            </a:r>
          </a:p>
          <a:p>
            <a:pPr lvl="1"/>
            <a:r>
              <a:rPr lang="en-US" sz="2000" dirty="0" smtClean="0"/>
              <a:t>Advanced Scientific Computing Research (ASCR)</a:t>
            </a:r>
          </a:p>
          <a:p>
            <a:pPr lvl="1"/>
            <a:r>
              <a:rPr lang="en-US" sz="2000" dirty="0" smtClean="0"/>
              <a:t>Biological and Environmental Research (BER)</a:t>
            </a:r>
          </a:p>
          <a:p>
            <a:pPr lvl="1"/>
            <a:r>
              <a:rPr lang="en-US" sz="2000" dirty="0" smtClean="0"/>
              <a:t>Basic Energy Sciences (BES)</a:t>
            </a:r>
          </a:p>
          <a:p>
            <a:pPr lvl="1"/>
            <a:r>
              <a:rPr lang="en-US" sz="2000" dirty="0" smtClean="0"/>
              <a:t>Fusion Energy Sciences (FES)</a:t>
            </a:r>
          </a:p>
          <a:p>
            <a:pPr lvl="1"/>
            <a:r>
              <a:rPr lang="en-US" sz="2000" dirty="0" smtClean="0"/>
              <a:t>High Energy Physics (HEP)</a:t>
            </a:r>
          </a:p>
          <a:p>
            <a:pPr lvl="1"/>
            <a:r>
              <a:rPr lang="en-US" sz="2000" dirty="0" smtClean="0"/>
              <a:t>Nuclear Physics (NP)</a:t>
            </a:r>
          </a:p>
          <a:p>
            <a:pPr lvl="1"/>
            <a:r>
              <a:rPr lang="en-US" sz="2000" dirty="0" smtClean="0"/>
              <a:t>Workforce Development for Teachers and Scientists (WDTS)</a:t>
            </a:r>
          </a:p>
          <a:p>
            <a:pPr lvl="1"/>
            <a:endParaRPr lang="en-US" dirty="0"/>
          </a:p>
        </p:txBody>
      </p:sp>
      <p:sp>
        <p:nvSpPr>
          <p:cNvPr id="3" name="Title 2"/>
          <p:cNvSpPr>
            <a:spLocks noGrp="1"/>
          </p:cNvSpPr>
          <p:nvPr>
            <p:ph type="title"/>
          </p:nvPr>
        </p:nvSpPr>
        <p:spPr/>
        <p:txBody>
          <a:bodyPr/>
          <a:lstStyle/>
          <a:p>
            <a:r>
              <a:rPr lang="en-US" dirty="0" smtClean="0"/>
              <a:t>DOE Office of Science</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2</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26CA2777-A89F-4130-B308-73BB65955918}" type="slidenum">
              <a:rPr lang="en-US" smtClean="0"/>
              <a:pPr/>
              <a:t>20</a:t>
            </a:fld>
            <a:endParaRPr lang="en-US"/>
          </a:p>
        </p:txBody>
      </p:sp>
      <p:sp>
        <p:nvSpPr>
          <p:cNvPr id="4" name="Subtitle 3"/>
          <p:cNvSpPr>
            <a:spLocks noGrp="1"/>
          </p:cNvSpPr>
          <p:nvPr>
            <p:ph type="subTitle" idx="1"/>
          </p:nvPr>
        </p:nvSpPr>
        <p:spPr/>
        <p:txBody>
          <a:bodyPr/>
          <a:lstStyle/>
          <a:p>
            <a:r>
              <a:rPr lang="en-US" dirty="0" smtClean="0"/>
              <a:t>linda.blevins@science.doe.gov</a:t>
            </a:r>
            <a:endParaRPr lang="en-US" dirty="0"/>
          </a:p>
        </p:txBody>
      </p:sp>
      <p:sp>
        <p:nvSpPr>
          <p:cNvPr id="5" name="Title 4"/>
          <p:cNvSpPr>
            <a:spLocks noGrp="1"/>
          </p:cNvSpPr>
          <p:nvPr>
            <p:ph type="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t>Chemistry Gender Equity:</a:t>
            </a:r>
          </a:p>
          <a:p>
            <a:pPr lvl="1"/>
            <a:r>
              <a:rPr lang="en-US" sz="1600" dirty="0" smtClean="0"/>
              <a:t>Co-Chairs: Cynthia Friend (Harvard) and Kendall </a:t>
            </a:r>
            <a:r>
              <a:rPr lang="en-US" sz="1600" dirty="0" err="1" smtClean="0"/>
              <a:t>Houk</a:t>
            </a:r>
            <a:r>
              <a:rPr lang="en-US" sz="1600" dirty="0" smtClean="0"/>
              <a:t> (UCLA)</a:t>
            </a:r>
            <a:br>
              <a:rPr lang="en-US" sz="1600" dirty="0" smtClean="0"/>
            </a:br>
            <a:r>
              <a:rPr lang="en-US" sz="1600" dirty="0" smtClean="0">
                <a:hlinkClick r:id="rId3"/>
              </a:rPr>
              <a:t>http://chemchairs.uoregon.edu</a:t>
            </a:r>
            <a:endParaRPr lang="en-US" sz="1600" dirty="0" smtClean="0"/>
          </a:p>
          <a:p>
            <a:pPr>
              <a:buNone/>
            </a:pPr>
            <a:endParaRPr lang="en-US" sz="1800" dirty="0" smtClean="0"/>
          </a:p>
          <a:p>
            <a:r>
              <a:rPr lang="en-US" sz="1800" dirty="0" smtClean="0"/>
              <a:t>Physics Gender Equity:</a:t>
            </a:r>
          </a:p>
          <a:p>
            <a:pPr lvl="1"/>
            <a:r>
              <a:rPr lang="en-US" sz="1600" dirty="0" smtClean="0"/>
              <a:t>Co-Chairs:  Nora </a:t>
            </a:r>
            <a:r>
              <a:rPr lang="en-US" sz="1600" dirty="0" err="1" smtClean="0"/>
              <a:t>Berrah</a:t>
            </a:r>
            <a:r>
              <a:rPr lang="en-US" sz="1600" dirty="0" smtClean="0"/>
              <a:t> (Western Mich.) and Arthur </a:t>
            </a:r>
            <a:r>
              <a:rPr lang="en-US" sz="1600" dirty="0" err="1" smtClean="0"/>
              <a:t>Bienenstock</a:t>
            </a:r>
            <a:r>
              <a:rPr lang="en-US" sz="1600" dirty="0" smtClean="0"/>
              <a:t> (Stanford)</a:t>
            </a:r>
            <a:br>
              <a:rPr lang="en-US" sz="1600" dirty="0" smtClean="0"/>
            </a:br>
            <a:r>
              <a:rPr lang="en-US" sz="1600" dirty="0" smtClean="0"/>
              <a:t> </a:t>
            </a:r>
            <a:r>
              <a:rPr lang="en-US" sz="1600" dirty="0" smtClean="0">
                <a:hlinkClick r:id="rId4"/>
              </a:rPr>
              <a:t>http://www.aps.org/programs/women/workshops/gender-equity</a:t>
            </a:r>
            <a:endParaRPr lang="en-US" sz="1600" dirty="0" smtClean="0"/>
          </a:p>
          <a:p>
            <a:pPr>
              <a:buNone/>
            </a:pPr>
            <a:endParaRPr lang="en-US" sz="1800" dirty="0" smtClean="0"/>
          </a:p>
          <a:p>
            <a:r>
              <a:rPr lang="en-US" sz="1800" dirty="0" smtClean="0"/>
              <a:t>Chemistry Racial and Ethic Equity:</a:t>
            </a:r>
          </a:p>
          <a:p>
            <a:pPr lvl="1"/>
            <a:r>
              <a:rPr lang="en-US" sz="1600" dirty="0" smtClean="0"/>
              <a:t>Co-Chairs: Nicholas </a:t>
            </a:r>
            <a:r>
              <a:rPr lang="en-US" sz="1600" dirty="0" err="1" smtClean="0"/>
              <a:t>Turro</a:t>
            </a:r>
            <a:r>
              <a:rPr lang="en-US" sz="1600" dirty="0" smtClean="0"/>
              <a:t> (Columbia) and </a:t>
            </a:r>
            <a:r>
              <a:rPr lang="en-US" sz="1600" dirty="0" err="1" smtClean="0"/>
              <a:t>Isiah</a:t>
            </a:r>
            <a:r>
              <a:rPr lang="en-US" sz="1600" dirty="0" smtClean="0"/>
              <a:t> Warner (LSU)</a:t>
            </a:r>
            <a:br>
              <a:rPr lang="en-US" sz="1600" dirty="0" smtClean="0"/>
            </a:br>
            <a:r>
              <a:rPr lang="en-US" sz="1600" dirty="0" smtClean="0"/>
              <a:t> </a:t>
            </a:r>
            <a:r>
              <a:rPr lang="en-US" sz="1600" dirty="0" smtClean="0">
                <a:hlinkClick r:id="rId3"/>
              </a:rPr>
              <a:t>http://chemchairs.uoregon.edu</a:t>
            </a:r>
            <a:endParaRPr lang="en-US" sz="1600" dirty="0" smtClean="0"/>
          </a:p>
          <a:p>
            <a:pPr>
              <a:buNone/>
            </a:pPr>
            <a:endParaRPr lang="en-US" sz="1800" dirty="0" smtClean="0"/>
          </a:p>
          <a:p>
            <a:r>
              <a:rPr lang="en-US" sz="1800" dirty="0" smtClean="0"/>
              <a:t>Materials Science and Engineering Gender Equity:</a:t>
            </a:r>
          </a:p>
          <a:p>
            <a:pPr lvl="1"/>
            <a:r>
              <a:rPr lang="en-US" sz="1600" dirty="0" smtClean="0"/>
              <a:t>Co-Chairs:  Angus Rockett (UIUC) and Ian Robertson (UIUC)</a:t>
            </a:r>
            <a:br>
              <a:rPr lang="en-US" sz="1600" dirty="0" smtClean="0"/>
            </a:br>
            <a:r>
              <a:rPr lang="en-US" sz="1600" dirty="0" smtClean="0"/>
              <a:t> </a:t>
            </a:r>
            <a:r>
              <a:rPr lang="en-US" sz="1600" dirty="0" smtClean="0">
                <a:hlinkClick r:id="rId5"/>
              </a:rPr>
              <a:t>http://www.matse.illinois.edu/gender/index.htm</a:t>
            </a:r>
            <a:endParaRPr lang="en-US" sz="1600" dirty="0" smtClean="0"/>
          </a:p>
        </p:txBody>
      </p:sp>
      <p:sp>
        <p:nvSpPr>
          <p:cNvPr id="3" name="Title 2"/>
          <p:cNvSpPr>
            <a:spLocks noGrp="1"/>
          </p:cNvSpPr>
          <p:nvPr>
            <p:ph type="title"/>
          </p:nvPr>
        </p:nvSpPr>
        <p:spPr/>
        <p:txBody>
          <a:bodyPr/>
          <a:lstStyle/>
          <a:p>
            <a:r>
              <a:rPr lang="en-US" dirty="0" smtClean="0"/>
              <a:t>Download the workshop reports.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21</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26CA2777-A89F-4130-B308-73BB65955918}" type="slidenum">
              <a:rPr lang="en-US" smtClean="0"/>
              <a:pPr/>
              <a:t>22</a:t>
            </a:fld>
            <a:endParaRPr lang="en-US"/>
          </a:p>
        </p:txBody>
      </p:sp>
      <p:sp>
        <p:nvSpPr>
          <p:cNvPr id="5" name="Footer Placeholder 4"/>
          <p:cNvSpPr>
            <a:spLocks noGrp="1"/>
          </p:cNvSpPr>
          <p:nvPr>
            <p:ph type="ftr" sz="quarter" idx="12"/>
          </p:nvPr>
        </p:nvSpPr>
        <p:spPr/>
        <p:txBody>
          <a:bodyPr/>
          <a:lstStyle/>
          <a:p>
            <a:endParaRPr lang="en-US"/>
          </a:p>
        </p:txBody>
      </p:sp>
      <p:pic>
        <p:nvPicPr>
          <p:cNvPr id="6" name="Picture 4" descr="print-Map-NationalLabs-v7"/>
          <p:cNvPicPr>
            <a:picLocks noChangeAspect="1" noChangeArrowheads="1"/>
          </p:cNvPicPr>
          <p:nvPr/>
        </p:nvPicPr>
        <p:blipFill>
          <a:blip r:embed="rId3" cstate="print"/>
          <a:srcRect t="3578" b="3644"/>
          <a:stretch>
            <a:fillRect/>
          </a:stretch>
        </p:blipFill>
        <p:spPr bwMode="auto">
          <a:xfrm>
            <a:off x="-15875" y="101600"/>
            <a:ext cx="9159875" cy="6680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sz="3600" dirty="0" smtClean="0"/>
          </a:p>
          <a:p>
            <a:pPr>
              <a:buNone/>
            </a:pPr>
            <a:endParaRPr lang="en-US" sz="3600" dirty="0" smtClean="0"/>
          </a:p>
          <a:p>
            <a:pPr>
              <a:buNone/>
            </a:pPr>
            <a:r>
              <a:rPr lang="en-US" sz="3600" dirty="0" smtClean="0"/>
              <a:t>                    The Workshops</a:t>
            </a:r>
            <a:endParaRPr lang="en-US" sz="3600"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26CA2777-A89F-4130-B308-73BB65955918}" type="slidenum">
              <a:rPr lang="en-US" smtClean="0"/>
              <a:pPr/>
              <a:t>3</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Office of Science has co-sponsored 4 equity workshops.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4</a:t>
            </a:fld>
            <a:endParaRPr lang="en-US"/>
          </a:p>
        </p:txBody>
      </p:sp>
      <p:sp>
        <p:nvSpPr>
          <p:cNvPr id="5" name="Footer Placeholder 4"/>
          <p:cNvSpPr>
            <a:spLocks noGrp="1"/>
          </p:cNvSpPr>
          <p:nvPr>
            <p:ph type="ftr" sz="quarter" idx="12"/>
          </p:nvPr>
        </p:nvSpPr>
        <p:spPr/>
        <p:txBody>
          <a:bodyPr/>
          <a:lstStyle/>
          <a:p>
            <a:endParaRPr lang="en-US"/>
          </a:p>
        </p:txBody>
      </p:sp>
      <p:pic>
        <p:nvPicPr>
          <p:cNvPr id="10" name="Picture 9" descr="Chemistry GenderEquity_report+cover cover page.jpg"/>
          <p:cNvPicPr>
            <a:picLocks noChangeAspect="1"/>
          </p:cNvPicPr>
          <p:nvPr/>
        </p:nvPicPr>
        <p:blipFill>
          <a:blip r:embed="rId3" cstate="print"/>
          <a:stretch>
            <a:fillRect/>
          </a:stretch>
        </p:blipFill>
        <p:spPr>
          <a:xfrm rot="20444898">
            <a:off x="432259" y="1519309"/>
            <a:ext cx="2332167" cy="3017520"/>
          </a:xfrm>
          <a:prstGeom prst="rect">
            <a:avLst/>
          </a:prstGeom>
          <a:ln>
            <a:solidFill>
              <a:schemeClr val="tx1"/>
            </a:solidFill>
          </a:ln>
        </p:spPr>
      </p:pic>
      <p:pic>
        <p:nvPicPr>
          <p:cNvPr id="11" name="Picture 10" descr="physics genderequity cover page.jpg"/>
          <p:cNvPicPr>
            <a:picLocks noChangeAspect="1"/>
          </p:cNvPicPr>
          <p:nvPr/>
        </p:nvPicPr>
        <p:blipFill>
          <a:blip r:embed="rId4" cstate="print"/>
          <a:stretch>
            <a:fillRect/>
          </a:stretch>
        </p:blipFill>
        <p:spPr>
          <a:xfrm rot="1318956">
            <a:off x="2461206" y="922959"/>
            <a:ext cx="2331720" cy="3017520"/>
          </a:xfrm>
          <a:prstGeom prst="rect">
            <a:avLst/>
          </a:prstGeom>
          <a:ln>
            <a:solidFill>
              <a:schemeClr val="tx1"/>
            </a:solidFill>
          </a:ln>
        </p:spPr>
      </p:pic>
      <p:pic>
        <p:nvPicPr>
          <p:cNvPr id="12" name="Picture 11" descr="Chemistry urmreport[1] cover page.jpg"/>
          <p:cNvPicPr>
            <a:picLocks noChangeAspect="1"/>
          </p:cNvPicPr>
          <p:nvPr/>
        </p:nvPicPr>
        <p:blipFill>
          <a:blip r:embed="rId5" cstate="print"/>
          <a:stretch>
            <a:fillRect/>
          </a:stretch>
        </p:blipFill>
        <p:spPr>
          <a:xfrm rot="20505608">
            <a:off x="3385457" y="3398979"/>
            <a:ext cx="2331720" cy="3017520"/>
          </a:xfrm>
          <a:prstGeom prst="rect">
            <a:avLst/>
          </a:prstGeom>
          <a:ln>
            <a:solidFill>
              <a:schemeClr val="tx1"/>
            </a:solidFill>
          </a:ln>
        </p:spPr>
      </p:pic>
      <p:pic>
        <p:nvPicPr>
          <p:cNvPr id="13" name="Picture 12" descr="Materials Science GEWreport cover page.jpg"/>
          <p:cNvPicPr>
            <a:picLocks noChangeAspect="1"/>
          </p:cNvPicPr>
          <p:nvPr/>
        </p:nvPicPr>
        <p:blipFill>
          <a:blip r:embed="rId6" cstate="print"/>
          <a:stretch>
            <a:fillRect/>
          </a:stretch>
        </p:blipFill>
        <p:spPr>
          <a:xfrm rot="1521289">
            <a:off x="5867782" y="1192114"/>
            <a:ext cx="2331720" cy="3017520"/>
          </a:xfrm>
          <a:prstGeom prst="rect">
            <a:avLst/>
          </a:prstGeom>
          <a:ln>
            <a:solidFill>
              <a:schemeClr val="tx1"/>
            </a:solidFill>
          </a:ln>
        </p:spPr>
      </p:pic>
      <p:sp>
        <p:nvSpPr>
          <p:cNvPr id="14" name="TextBox 13"/>
          <p:cNvSpPr txBox="1"/>
          <p:nvPr/>
        </p:nvSpPr>
        <p:spPr>
          <a:xfrm>
            <a:off x="304800" y="4648200"/>
            <a:ext cx="2563394" cy="923330"/>
          </a:xfrm>
          <a:prstGeom prst="rect">
            <a:avLst/>
          </a:prstGeom>
          <a:solidFill>
            <a:schemeClr val="accent6">
              <a:lumMod val="60000"/>
              <a:lumOff val="40000"/>
            </a:schemeClr>
          </a:solidFill>
          <a:ln>
            <a:solidFill>
              <a:schemeClr val="tx1"/>
            </a:solidFill>
          </a:ln>
        </p:spPr>
        <p:txBody>
          <a:bodyPr wrap="none" rtlCol="0">
            <a:spAutoFit/>
          </a:bodyPr>
          <a:lstStyle/>
          <a:p>
            <a:pPr algn="ctr"/>
            <a:r>
              <a:rPr lang="en-US" b="1" dirty="0" smtClean="0"/>
              <a:t>Chemistry Gender Equity</a:t>
            </a:r>
          </a:p>
          <a:p>
            <a:pPr algn="ctr"/>
            <a:r>
              <a:rPr lang="en-US" b="1" dirty="0" smtClean="0"/>
              <a:t>DOE, NSF, and NIH</a:t>
            </a:r>
          </a:p>
          <a:p>
            <a:pPr algn="ctr"/>
            <a:r>
              <a:rPr lang="en-US" b="1" dirty="0" smtClean="0"/>
              <a:t>January 2006</a:t>
            </a:r>
            <a:endParaRPr lang="en-US" b="1" dirty="0"/>
          </a:p>
        </p:txBody>
      </p:sp>
      <p:sp>
        <p:nvSpPr>
          <p:cNvPr id="15" name="TextBox 14"/>
          <p:cNvSpPr txBox="1"/>
          <p:nvPr/>
        </p:nvSpPr>
        <p:spPr>
          <a:xfrm>
            <a:off x="3810000" y="753070"/>
            <a:ext cx="2283574" cy="923330"/>
          </a:xfrm>
          <a:prstGeom prst="rect">
            <a:avLst/>
          </a:prstGeom>
          <a:solidFill>
            <a:schemeClr val="accent6">
              <a:lumMod val="40000"/>
              <a:lumOff val="60000"/>
            </a:schemeClr>
          </a:solidFill>
          <a:ln>
            <a:solidFill>
              <a:schemeClr val="tx1"/>
            </a:solidFill>
          </a:ln>
        </p:spPr>
        <p:txBody>
          <a:bodyPr wrap="none" rtlCol="0">
            <a:spAutoFit/>
          </a:bodyPr>
          <a:lstStyle/>
          <a:p>
            <a:r>
              <a:rPr lang="en-US" b="1" dirty="0" smtClean="0"/>
              <a:t>Physics Gender Equity</a:t>
            </a:r>
          </a:p>
          <a:p>
            <a:pPr algn="ctr"/>
            <a:r>
              <a:rPr lang="en-US" b="1" dirty="0" smtClean="0"/>
              <a:t>DOE and NSF</a:t>
            </a:r>
          </a:p>
          <a:p>
            <a:pPr algn="ctr"/>
            <a:r>
              <a:rPr lang="en-US" b="1" dirty="0" smtClean="0"/>
              <a:t>May 2007</a:t>
            </a:r>
            <a:endParaRPr lang="en-US" b="1" dirty="0"/>
          </a:p>
        </p:txBody>
      </p:sp>
      <p:sp>
        <p:nvSpPr>
          <p:cNvPr id="16" name="TextBox 15"/>
          <p:cNvSpPr txBox="1"/>
          <p:nvPr/>
        </p:nvSpPr>
        <p:spPr>
          <a:xfrm>
            <a:off x="5562600" y="5562600"/>
            <a:ext cx="3476914" cy="923330"/>
          </a:xfrm>
          <a:prstGeom prst="rect">
            <a:avLst/>
          </a:prstGeom>
          <a:solidFill>
            <a:schemeClr val="accent6">
              <a:lumMod val="40000"/>
              <a:lumOff val="60000"/>
            </a:schemeClr>
          </a:solidFill>
          <a:ln>
            <a:solidFill>
              <a:schemeClr val="tx1"/>
            </a:solidFill>
          </a:ln>
        </p:spPr>
        <p:txBody>
          <a:bodyPr wrap="none" rtlCol="0">
            <a:spAutoFit/>
          </a:bodyPr>
          <a:lstStyle/>
          <a:p>
            <a:r>
              <a:rPr lang="en-US" b="1" dirty="0" smtClean="0"/>
              <a:t>Chemistry Racial and Ethnic Equity</a:t>
            </a:r>
          </a:p>
          <a:p>
            <a:pPr algn="ctr"/>
            <a:r>
              <a:rPr lang="en-US" b="1" dirty="0" smtClean="0"/>
              <a:t>DOE, NSF, and NIH</a:t>
            </a:r>
          </a:p>
          <a:p>
            <a:pPr algn="ctr"/>
            <a:r>
              <a:rPr lang="en-US" b="1" dirty="0" smtClean="0"/>
              <a:t>September 2007</a:t>
            </a:r>
            <a:endParaRPr lang="en-US" b="1" dirty="0"/>
          </a:p>
        </p:txBody>
      </p:sp>
      <p:sp>
        <p:nvSpPr>
          <p:cNvPr id="17" name="TextBox 16"/>
          <p:cNvSpPr txBox="1"/>
          <p:nvPr/>
        </p:nvSpPr>
        <p:spPr>
          <a:xfrm>
            <a:off x="5791200" y="3733800"/>
            <a:ext cx="3268523" cy="923330"/>
          </a:xfrm>
          <a:prstGeom prst="rect">
            <a:avLst/>
          </a:prstGeom>
          <a:solidFill>
            <a:schemeClr val="accent6">
              <a:lumMod val="40000"/>
              <a:lumOff val="60000"/>
            </a:schemeClr>
          </a:solidFill>
          <a:ln>
            <a:solidFill>
              <a:schemeClr val="tx1"/>
            </a:solidFill>
          </a:ln>
        </p:spPr>
        <p:txBody>
          <a:bodyPr wrap="none" rtlCol="0">
            <a:spAutoFit/>
          </a:bodyPr>
          <a:lstStyle/>
          <a:p>
            <a:pPr algn="ctr"/>
            <a:r>
              <a:rPr lang="en-US" b="1" dirty="0" smtClean="0"/>
              <a:t>Materials Science Gender Equity</a:t>
            </a:r>
          </a:p>
          <a:p>
            <a:pPr algn="ctr"/>
            <a:r>
              <a:rPr lang="en-US" b="1" dirty="0" smtClean="0"/>
              <a:t>DOE and NSF</a:t>
            </a:r>
          </a:p>
          <a:p>
            <a:pPr algn="ctr"/>
            <a:r>
              <a:rPr lang="en-US" b="1" dirty="0" smtClean="0"/>
              <a:t>May 2008</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Data-driven, objective presentations by social scientists illuminated the concept of implicit bias.</a:t>
            </a:r>
          </a:p>
          <a:p>
            <a:r>
              <a:rPr lang="en-US" dirty="0" smtClean="0"/>
              <a:t>Most men and women exhibit unintended bias.</a:t>
            </a:r>
          </a:p>
          <a:p>
            <a:pPr lvl="1"/>
            <a:r>
              <a:rPr lang="en-US" dirty="0" smtClean="0"/>
              <a:t> </a:t>
            </a:r>
            <a:r>
              <a:rPr lang="en-US" dirty="0" smtClean="0">
                <a:hlinkClick r:id="rId3"/>
              </a:rPr>
              <a:t>https://implicit.harvard.edu/implicit/</a:t>
            </a:r>
            <a:endParaRPr lang="en-US" dirty="0" smtClean="0"/>
          </a:p>
          <a:p>
            <a:r>
              <a:rPr lang="en-US" dirty="0" smtClean="0"/>
              <a:t>“Gender schemas” are hidden assumptions about a person’s behavior based on gender.</a:t>
            </a:r>
          </a:p>
          <a:p>
            <a:r>
              <a:rPr lang="en-US" dirty="0" smtClean="0"/>
              <a:t>Disadvantage (or advantage) can accumulate over time and impact the rate of advancement.</a:t>
            </a:r>
          </a:p>
          <a:p>
            <a:pPr lvl="1"/>
            <a:r>
              <a:rPr lang="en-US" dirty="0" smtClean="0"/>
              <a:t>“</a:t>
            </a:r>
            <a:r>
              <a:rPr lang="en-US" i="1" dirty="0" smtClean="0"/>
              <a:t>Mountains are molehills, piled one on top of the other</a:t>
            </a:r>
            <a:r>
              <a:rPr lang="en-US" dirty="0" smtClean="0"/>
              <a:t>”</a:t>
            </a:r>
            <a:br>
              <a:rPr lang="en-US" dirty="0" smtClean="0"/>
            </a:br>
            <a:r>
              <a:rPr lang="en-US" dirty="0" smtClean="0"/>
              <a:t>				-Virginia </a:t>
            </a:r>
            <a:r>
              <a:rPr lang="en-US" dirty="0" err="1" smtClean="0"/>
              <a:t>Valian</a:t>
            </a:r>
            <a:r>
              <a:rPr lang="en-US" dirty="0" smtClean="0"/>
              <a:t>, Hunter College</a:t>
            </a:r>
          </a:p>
          <a:p>
            <a:r>
              <a:rPr lang="en-US" dirty="0" smtClean="0"/>
              <a:t>A particular challenge is to raise awareness of and tackle implicit bias in the laboratory.</a:t>
            </a:r>
            <a:endParaRPr lang="en-US" dirty="0"/>
          </a:p>
        </p:txBody>
      </p:sp>
      <p:sp>
        <p:nvSpPr>
          <p:cNvPr id="3" name="Title 2"/>
          <p:cNvSpPr>
            <a:spLocks noGrp="1"/>
          </p:cNvSpPr>
          <p:nvPr>
            <p:ph type="title"/>
          </p:nvPr>
        </p:nvSpPr>
        <p:spPr/>
        <p:txBody>
          <a:bodyPr/>
          <a:lstStyle/>
          <a:p>
            <a:r>
              <a:rPr lang="en-US" dirty="0" smtClean="0"/>
              <a:t>The workshops educated us about implicit bias.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5</a:t>
            </a:fld>
            <a:endParaRPr lang="en-US"/>
          </a:p>
        </p:txBody>
      </p:sp>
      <p:sp>
        <p:nvSpPr>
          <p:cNvPr id="5" name="Footer Placeholder 4"/>
          <p:cNvSpPr>
            <a:spLocks noGrp="1"/>
          </p:cNvSpPr>
          <p:nvPr>
            <p:ph type="ftr" sz="quarter" idx="12"/>
          </p:nvPr>
        </p:nvSpPr>
        <p:spPr/>
        <p:txBody>
          <a:bodyPr/>
          <a:lstStyle/>
          <a:p>
            <a:r>
              <a:rPr lang="en-US" sz="900" dirty="0" err="1" smtClean="0"/>
              <a:t>Valian</a:t>
            </a:r>
            <a:r>
              <a:rPr lang="en-US" sz="900" dirty="0" smtClean="0"/>
              <a:t>, V. (1998). Why so slow? The advancement of women. Cambridge, MA: M.I.T. Press.</a:t>
            </a:r>
            <a:endParaRPr lang="en-US" sz="900" dirty="0" smtClean="0">
              <a:latin typeface="Georgi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400" dirty="0" smtClean="0"/>
              <a:t>Make diversity a priority at the highest levels of management</a:t>
            </a:r>
          </a:p>
          <a:p>
            <a:r>
              <a:rPr lang="en-US" sz="1400" dirty="0" smtClean="0"/>
              <a:t>Strengthen documentation and enforcement of policies</a:t>
            </a:r>
          </a:p>
          <a:p>
            <a:r>
              <a:rPr lang="en-US" sz="1400" dirty="0" smtClean="0"/>
              <a:t>Increase the percentage of women in job applicant and interview pools</a:t>
            </a:r>
          </a:p>
          <a:p>
            <a:pPr lvl="1"/>
            <a:r>
              <a:rPr lang="en-US" sz="1400" dirty="0" smtClean="0"/>
              <a:t>Advertise broadly defined positions; begin recruiting early; consider nontraditional career paths; diversify search committees</a:t>
            </a:r>
          </a:p>
          <a:p>
            <a:r>
              <a:rPr lang="en-US" sz="1400" dirty="0" smtClean="0"/>
              <a:t>Strengthen mentoring of early career scientists </a:t>
            </a:r>
          </a:p>
          <a:p>
            <a:pPr lvl="1"/>
            <a:r>
              <a:rPr lang="en-US" sz="1400" dirty="0" smtClean="0"/>
              <a:t>Consider feedback from an early career committee</a:t>
            </a:r>
          </a:p>
          <a:p>
            <a:pPr lvl="1"/>
            <a:r>
              <a:rPr lang="en-US" sz="1400" dirty="0" smtClean="0"/>
              <a:t>Develop a written mentoring plan and hold mentors accountable</a:t>
            </a:r>
          </a:p>
          <a:p>
            <a:r>
              <a:rPr lang="en-US" sz="1400" dirty="0" smtClean="0"/>
              <a:t>Educate scientists</a:t>
            </a:r>
          </a:p>
          <a:p>
            <a:pPr lvl="1"/>
            <a:r>
              <a:rPr lang="en-US" sz="1400" dirty="0" smtClean="0"/>
              <a:t>On implicit bias and accumulation of disadvantage: use data-driven presentations</a:t>
            </a:r>
          </a:p>
          <a:p>
            <a:pPr lvl="1"/>
            <a:r>
              <a:rPr lang="en-US" sz="1400" dirty="0" smtClean="0"/>
              <a:t>On meeting facilitation; management best practices; interviewing rules</a:t>
            </a:r>
          </a:p>
          <a:p>
            <a:r>
              <a:rPr lang="en-US" sz="1400" dirty="0" smtClean="0"/>
              <a:t>Schedule meetings that don’t interfere with family time</a:t>
            </a:r>
          </a:p>
          <a:p>
            <a:r>
              <a:rPr lang="en-US" sz="1400" dirty="0" smtClean="0"/>
              <a:t>Develop policies for dual career couples</a:t>
            </a:r>
          </a:p>
          <a:p>
            <a:pPr lvl="1"/>
            <a:r>
              <a:rPr lang="en-US" sz="1400" dirty="0" smtClean="0"/>
              <a:t>e.g., provide funds for spousal hires; split or share positions; creative recruiting and retention</a:t>
            </a:r>
          </a:p>
          <a:p>
            <a:r>
              <a:rPr lang="en-US" sz="1400" dirty="0" smtClean="0"/>
              <a:t> Appreciate and advocate for child care facilities</a:t>
            </a:r>
          </a:p>
          <a:p>
            <a:r>
              <a:rPr lang="en-US" sz="1400" dirty="0" smtClean="0"/>
              <a:t>Stop the tenure clock, stigma-free</a:t>
            </a:r>
          </a:p>
          <a:p>
            <a:r>
              <a:rPr lang="en-US" sz="1400" dirty="0" smtClean="0"/>
              <a:t>Nominate women for leadership positions and awards; invite them for technical seminars</a:t>
            </a:r>
          </a:p>
          <a:p>
            <a:pPr lvl="1"/>
            <a:r>
              <a:rPr lang="en-US" sz="1400" dirty="0" smtClean="0"/>
              <a:t>Provide equitable recognition when they get awards</a:t>
            </a:r>
          </a:p>
          <a:p>
            <a:r>
              <a:rPr lang="en-US" sz="1400" dirty="0" smtClean="0"/>
              <a:t>Professional groups should certify institutions as “family friendly” or “gender equivalent”</a:t>
            </a:r>
          </a:p>
          <a:p>
            <a:endParaRPr lang="en-US" sz="1400" dirty="0" smtClean="0"/>
          </a:p>
        </p:txBody>
      </p:sp>
      <p:sp>
        <p:nvSpPr>
          <p:cNvPr id="3" name="Title 2"/>
          <p:cNvSpPr>
            <a:spLocks noGrp="1"/>
          </p:cNvSpPr>
          <p:nvPr>
            <p:ph type="title"/>
          </p:nvPr>
        </p:nvSpPr>
        <p:spPr/>
        <p:txBody>
          <a:bodyPr/>
          <a:lstStyle/>
          <a:p>
            <a:r>
              <a:rPr lang="en-US" dirty="0" smtClean="0"/>
              <a:t>Toolkit – Crosscutting Workshop Recommendations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6</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All workshops used quantitative pre- and post-workshop surveys and found immediate attitude changes.</a:t>
            </a:r>
          </a:p>
          <a:p>
            <a:r>
              <a:rPr lang="en-US" dirty="0" smtClean="0"/>
              <a:t>Chemistry chairs committed to two action items apiece at the end of the gender equity workshop.</a:t>
            </a:r>
          </a:p>
          <a:p>
            <a:pPr lvl="1"/>
            <a:r>
              <a:rPr lang="en-US" dirty="0" smtClean="0"/>
              <a:t>42 of the 56 chairs have reported back in writing each year via secure website</a:t>
            </a:r>
          </a:p>
          <a:p>
            <a:pPr lvl="1"/>
            <a:r>
              <a:rPr lang="en-US" dirty="0" smtClean="0"/>
              <a:t>Nearly four years have passed since the workshop, and the chairs still touch base</a:t>
            </a:r>
          </a:p>
          <a:p>
            <a:r>
              <a:rPr lang="en-US" dirty="0" smtClean="0"/>
              <a:t>University Materials Council is keeping gender equity on the front burner.  </a:t>
            </a:r>
          </a:p>
          <a:p>
            <a:pPr lvl="1"/>
            <a:r>
              <a:rPr lang="en-US" dirty="0" smtClean="0"/>
              <a:t>Chairs meet at regular intervals and actively work together</a:t>
            </a:r>
          </a:p>
          <a:p>
            <a:pPr lvl="1"/>
            <a:r>
              <a:rPr lang="en-US" dirty="0" smtClean="0"/>
              <a:t>Chairs report in writing specific examples of how they are already implementing many of the recommendations</a:t>
            </a:r>
          </a:p>
          <a:p>
            <a:pPr lvl="1"/>
            <a:r>
              <a:rPr lang="en-US" dirty="0" smtClean="0"/>
              <a:t>Have formed a committee to explore “family friendly” certification</a:t>
            </a:r>
          </a:p>
          <a:p>
            <a:r>
              <a:rPr lang="en-US" dirty="0" smtClean="0"/>
              <a:t>For the physics chairs, the American Physical Society is conducting follow-on site visits.</a:t>
            </a:r>
          </a:p>
        </p:txBody>
      </p:sp>
      <p:sp>
        <p:nvSpPr>
          <p:cNvPr id="3" name="Title 2"/>
          <p:cNvSpPr>
            <a:spLocks noGrp="1"/>
          </p:cNvSpPr>
          <p:nvPr>
            <p:ph type="title"/>
          </p:nvPr>
        </p:nvSpPr>
        <p:spPr/>
        <p:txBody>
          <a:bodyPr/>
          <a:lstStyle/>
          <a:p>
            <a:r>
              <a:rPr lang="en-US" dirty="0" smtClean="0"/>
              <a:t>Communities have followed up on their workshops.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7</a:t>
            </a:fld>
            <a:endParaRPr lang="en-US"/>
          </a:p>
        </p:txBody>
      </p:sp>
      <p:sp>
        <p:nvSpPr>
          <p:cNvPr id="5" name="Footer Placeholder 4"/>
          <p:cNvSpPr>
            <a:spLocks noGrp="1"/>
          </p:cNvSpPr>
          <p:nvPr>
            <p:ph type="ftr" sz="quarter" idx="12"/>
          </p:nvPr>
        </p:nvSpPr>
        <p:spPr/>
        <p:txBody>
          <a:bodyPr/>
          <a:lstStyle/>
          <a:p>
            <a:r>
              <a:rPr lang="en-US" dirty="0" smtClean="0"/>
              <a:t>Workshop evaluations performed by </a:t>
            </a:r>
            <a:r>
              <a:rPr lang="en-US" dirty="0" err="1" smtClean="0"/>
              <a:t>COACh</a:t>
            </a:r>
            <a:r>
              <a:rPr lang="en-US" dirty="0" smtClean="0"/>
              <a:t/>
            </a:r>
            <a:br>
              <a:rPr lang="en-US" dirty="0" smtClean="0"/>
            </a:br>
            <a:r>
              <a:rPr lang="en-US" dirty="0" smtClean="0"/>
              <a:t> </a:t>
            </a:r>
            <a:r>
              <a:rPr lang="en-US" dirty="0" smtClean="0">
                <a:hlinkClick r:id="rId3"/>
              </a:rPr>
              <a:t>http://www.uoregon.edu/~coach/</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sz="3600" dirty="0" smtClean="0"/>
          </a:p>
          <a:p>
            <a:pPr>
              <a:buNone/>
            </a:pPr>
            <a:endParaRPr lang="en-US" sz="3600" dirty="0" smtClean="0"/>
          </a:p>
          <a:p>
            <a:pPr>
              <a:buNone/>
            </a:pPr>
            <a:r>
              <a:rPr lang="en-US" sz="3600" dirty="0" smtClean="0"/>
              <a:t>        The DOE National Laboratories</a:t>
            </a:r>
            <a:endParaRPr lang="en-US" sz="3600"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26CA2777-A89F-4130-B308-73BB65955918}" type="slidenum">
              <a:rPr lang="en-US" smtClean="0"/>
              <a:pPr/>
              <a:t>8</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457200" indent="-457200">
              <a:buFont typeface="+mj-lt"/>
              <a:buAutoNum type="arabicPeriod"/>
            </a:pPr>
            <a:r>
              <a:rPr lang="en-US" dirty="0" smtClean="0"/>
              <a:t>Ames Laboratory</a:t>
            </a:r>
          </a:p>
          <a:p>
            <a:pPr marL="457200" indent="-457200">
              <a:buFont typeface="+mj-lt"/>
              <a:buAutoNum type="arabicPeriod"/>
            </a:pPr>
            <a:r>
              <a:rPr lang="en-US" dirty="0" smtClean="0"/>
              <a:t>Argonne National Laboratory </a:t>
            </a:r>
          </a:p>
          <a:p>
            <a:pPr marL="457200" indent="-457200">
              <a:buFont typeface="+mj-lt"/>
              <a:buAutoNum type="arabicPeriod"/>
            </a:pPr>
            <a:r>
              <a:rPr lang="en-US" dirty="0" smtClean="0"/>
              <a:t>Brookhaven National Laboratory </a:t>
            </a:r>
          </a:p>
          <a:p>
            <a:pPr marL="457200" indent="-457200">
              <a:buFont typeface="+mj-lt"/>
              <a:buAutoNum type="arabicPeriod"/>
            </a:pPr>
            <a:r>
              <a:rPr lang="en-US" dirty="0" smtClean="0"/>
              <a:t>Fermi National Accelerator Laboratory</a:t>
            </a:r>
          </a:p>
          <a:p>
            <a:pPr marL="457200" indent="-457200">
              <a:buFont typeface="+mj-lt"/>
              <a:buAutoNum type="arabicPeriod"/>
            </a:pPr>
            <a:r>
              <a:rPr lang="en-US" dirty="0" smtClean="0"/>
              <a:t>Idaho National Laboratory (NE)</a:t>
            </a:r>
          </a:p>
          <a:p>
            <a:pPr marL="457200" indent="-457200">
              <a:buFont typeface="+mj-lt"/>
              <a:buAutoNum type="arabicPeriod"/>
            </a:pPr>
            <a:r>
              <a:rPr lang="en-US" dirty="0" smtClean="0"/>
              <a:t>Thomas Jefferson National Accelerator Facility </a:t>
            </a:r>
          </a:p>
          <a:p>
            <a:pPr marL="457200" indent="-457200">
              <a:buFont typeface="+mj-lt"/>
              <a:buAutoNum type="arabicPeriod"/>
            </a:pPr>
            <a:r>
              <a:rPr lang="en-US" dirty="0" smtClean="0"/>
              <a:t>Lawrence Berkeley National Laboratory </a:t>
            </a:r>
          </a:p>
          <a:p>
            <a:pPr marL="457200" indent="-457200">
              <a:buFont typeface="+mj-lt"/>
              <a:buAutoNum type="arabicPeriod"/>
            </a:pPr>
            <a:r>
              <a:rPr lang="en-US" dirty="0" smtClean="0"/>
              <a:t>Lawrence Livermore National Laboratory (NNSA)</a:t>
            </a:r>
          </a:p>
          <a:p>
            <a:pPr marL="457200" indent="-457200">
              <a:buFont typeface="+mj-lt"/>
              <a:buAutoNum type="arabicPeriod"/>
            </a:pPr>
            <a:r>
              <a:rPr lang="en-US" dirty="0" smtClean="0"/>
              <a:t>Los Alamos National Laboratory (NNSA)</a:t>
            </a:r>
          </a:p>
          <a:p>
            <a:pPr marL="457200" indent="-457200">
              <a:buFont typeface="+mj-lt"/>
              <a:buAutoNum type="arabicPeriod"/>
            </a:pPr>
            <a:r>
              <a:rPr lang="en-US" dirty="0" smtClean="0"/>
              <a:t>National Energy Technology Laboratory (FE)</a:t>
            </a:r>
          </a:p>
          <a:p>
            <a:pPr marL="457200" indent="-457200">
              <a:buFont typeface="+mj-lt"/>
              <a:buAutoNum type="arabicPeriod"/>
            </a:pPr>
            <a:r>
              <a:rPr lang="en-US" dirty="0" smtClean="0"/>
              <a:t>National Renewable Energy Laboratory (EERE)</a:t>
            </a:r>
          </a:p>
          <a:p>
            <a:pPr marL="457200" indent="-457200">
              <a:buFont typeface="+mj-lt"/>
              <a:buAutoNum type="arabicPeriod"/>
            </a:pPr>
            <a:r>
              <a:rPr lang="en-US" dirty="0" smtClean="0"/>
              <a:t>Oak Ridge National Laboratory</a:t>
            </a:r>
          </a:p>
          <a:p>
            <a:pPr marL="457200" indent="-457200">
              <a:buFont typeface="+mj-lt"/>
              <a:buAutoNum type="arabicPeriod"/>
            </a:pPr>
            <a:r>
              <a:rPr lang="en-US" dirty="0" smtClean="0"/>
              <a:t>Pacific Northwest National Laboratory</a:t>
            </a:r>
          </a:p>
          <a:p>
            <a:pPr marL="457200" indent="-457200">
              <a:buFont typeface="+mj-lt"/>
              <a:buAutoNum type="arabicPeriod"/>
            </a:pPr>
            <a:r>
              <a:rPr lang="en-US" dirty="0" smtClean="0"/>
              <a:t>Princeton Plasma Physics Laboratory </a:t>
            </a:r>
          </a:p>
          <a:p>
            <a:pPr marL="457200" indent="-457200">
              <a:buFont typeface="+mj-lt"/>
              <a:buAutoNum type="arabicPeriod"/>
            </a:pPr>
            <a:r>
              <a:rPr lang="en-US" dirty="0" smtClean="0"/>
              <a:t>Sandia National Laboratories (NNSA)</a:t>
            </a:r>
          </a:p>
          <a:p>
            <a:pPr marL="457200" indent="-457200">
              <a:buFont typeface="+mj-lt"/>
              <a:buAutoNum type="arabicPeriod"/>
            </a:pPr>
            <a:r>
              <a:rPr lang="en-US" dirty="0" smtClean="0"/>
              <a:t>Savannah River National Laboratory (EM)</a:t>
            </a:r>
          </a:p>
          <a:p>
            <a:pPr marL="457200" indent="-457200">
              <a:buFont typeface="+mj-lt"/>
              <a:buAutoNum type="arabicPeriod"/>
            </a:pPr>
            <a:r>
              <a:rPr lang="en-US" dirty="0" smtClean="0"/>
              <a:t>SLAC National Accelerator Laboratory</a:t>
            </a:r>
          </a:p>
        </p:txBody>
      </p:sp>
      <p:sp>
        <p:nvSpPr>
          <p:cNvPr id="3" name="Title 2"/>
          <p:cNvSpPr>
            <a:spLocks noGrp="1"/>
          </p:cNvSpPr>
          <p:nvPr>
            <p:ph type="title"/>
          </p:nvPr>
        </p:nvSpPr>
        <p:spPr/>
        <p:txBody>
          <a:bodyPr/>
          <a:lstStyle/>
          <a:p>
            <a:r>
              <a:rPr lang="en-US" dirty="0" smtClean="0"/>
              <a:t>The DOE and NNSA National Laboratories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9</a:t>
            </a:fld>
            <a:endParaRPr lang="en-US"/>
          </a:p>
        </p:txBody>
      </p:sp>
      <p:sp>
        <p:nvSpPr>
          <p:cNvPr id="5" name="Footer Placeholder 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2162</Words>
  <Application>Microsoft Office PowerPoint</Application>
  <PresentationFormat>On-screen Show (4:3)</PresentationFormat>
  <Paragraphs>268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Gender Equity Activities in the DOE Office of Science</vt:lpstr>
      <vt:lpstr>DOE Office of Science</vt:lpstr>
      <vt:lpstr>Slide 3</vt:lpstr>
      <vt:lpstr>The Office of Science has co-sponsored 4 equity workshops.</vt:lpstr>
      <vt:lpstr>The workshops educated us about implicit bias.</vt:lpstr>
      <vt:lpstr>Toolkit – Crosscutting Workshop Recommendations</vt:lpstr>
      <vt:lpstr>Communities have followed up on their workshops.</vt:lpstr>
      <vt:lpstr>Slide 8</vt:lpstr>
      <vt:lpstr>The DOE and NNSA National Laboratories</vt:lpstr>
      <vt:lpstr>DOE national labs operate under M&amp;O contracts.</vt:lpstr>
      <vt:lpstr>The labs are, in some ways, different.</vt:lpstr>
      <vt:lpstr>       The labs are, in some ways, the same.</vt:lpstr>
      <vt:lpstr>Brookhaven National Laboratory  (BNL) Family Friendly Policy Committee</vt:lpstr>
      <vt:lpstr>Congratulations to Brookhaven</vt:lpstr>
      <vt:lpstr>Slide 15</vt:lpstr>
      <vt:lpstr>The workshops yielded suggested agency action items.</vt:lpstr>
      <vt:lpstr>This is the inaugural year of the Early Career Research Program.</vt:lpstr>
      <vt:lpstr>We are working to obtain data.</vt:lpstr>
      <vt:lpstr>A new study suggests a stronger role for Federal agencies.</vt:lpstr>
      <vt:lpstr>Thank You</vt:lpstr>
      <vt:lpstr>Download the workshop reports.</vt:lpstr>
      <vt:lpstr>Slide 22</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blevili</cp:lastModifiedBy>
  <cp:revision>123</cp:revision>
  <dcterms:created xsi:type="dcterms:W3CDTF">2009-10-19T15:58:14Z</dcterms:created>
  <dcterms:modified xsi:type="dcterms:W3CDTF">2009-11-17T13:32:51Z</dcterms:modified>
</cp:coreProperties>
</file>